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1" r:id="rId22"/>
    <p:sldId id="282" r:id="rId23"/>
    <p:sldId id="277" r:id="rId24"/>
    <p:sldId id="278" r:id="rId25"/>
    <p:sldId id="279" r:id="rId26"/>
    <p:sldId id="280" r:id="rId27"/>
    <p:sldId id="283" r:id="rId28"/>
    <p:sldId id="284" r:id="rId29"/>
    <p:sldId id="285" r:id="rId30"/>
    <p:sldId id="264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63"/>
  </p:normalViewPr>
  <p:slideViewPr>
    <p:cSldViewPr snapToGrid="0">
      <p:cViewPr varScale="1">
        <p:scale>
          <a:sx n="120" d="100"/>
          <a:sy n="120" d="100"/>
        </p:scale>
        <p:origin x="200" y="7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c15735c7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c15735c7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c2769d2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c2769d2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c15735c7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c15735c7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c15735c7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c15735c7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c15735c7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c15735c7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c15735c7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c15735c7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c15735c7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c15735c7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c15735c7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c15735c7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c15735c7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c15735c7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101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BE3E8">
            <a:alpha val="3799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.xml"/><Relationship Id="rId3" Type="http://schemas.openxmlformats.org/officeDocument/2006/relationships/image" Target="../media/image3.jpg"/><Relationship Id="rId7" Type="http://schemas.openxmlformats.org/officeDocument/2006/relationships/slide" Target="slide5.xml"/><Relationship Id="rId12" Type="http://schemas.openxmlformats.org/officeDocument/2006/relationships/image" Target="../media/image8.png"/><Relationship Id="rId17" Type="http://schemas.openxmlformats.org/officeDocument/2006/relationships/slide" Target="slide4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7.xml"/><Relationship Id="rId5" Type="http://schemas.openxmlformats.org/officeDocument/2006/relationships/slide" Target="slide3.xml"/><Relationship Id="rId15" Type="http://schemas.openxmlformats.org/officeDocument/2006/relationships/slide" Target="slide9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slide" Target="slide6.xml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421550" y="2170950"/>
            <a:ext cx="4275000" cy="1887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Group Members: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b="1"/>
              <a:t>Aishwarya Sawant (001059228)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b="1"/>
              <a:t>Pranali Ninawe (001377887)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b="1"/>
              <a:t>Vaibhav Dhoke (001342995)</a:t>
            </a:r>
            <a:endParaRPr sz="1800" b="1"/>
          </a:p>
        </p:txBody>
      </p:sp>
      <p:sp>
        <p:nvSpPr>
          <p:cNvPr id="55" name="Google Shape;55;p13"/>
          <p:cNvSpPr txBox="1"/>
          <p:nvPr/>
        </p:nvSpPr>
        <p:spPr>
          <a:xfrm>
            <a:off x="83500" y="50100"/>
            <a:ext cx="8951100" cy="10353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ORGANIC FARMING MADE EASY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6550" y="1580905"/>
            <a:ext cx="2338050" cy="306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r="60285"/>
          <a:stretch/>
        </p:blipFill>
        <p:spPr>
          <a:xfrm>
            <a:off x="83500" y="1085400"/>
            <a:ext cx="2189825" cy="40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ACE6-D3E4-DA4B-8471-A4DEAE80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F2C43-BB91-DD4E-8918-629DC8866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CB92A00-B57F-4041-84F8-34E29668F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73" y="0"/>
            <a:ext cx="84588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3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355B1-AC52-2A4C-97C4-142A301F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C97A0-4E57-7C4A-B12F-EBB52CEE8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287163-4212-834D-869D-2D5966872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73" y="0"/>
            <a:ext cx="84588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68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D540-1C53-E040-AD5B-F130BAE4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23AE7-CEAC-9847-BFF1-5CF56E8BD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90A6C5C-92F2-D24C-B244-8E5908F5B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22" y="0"/>
            <a:ext cx="85015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89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3DE9F-2938-7944-B719-E3B9E53A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9B4B2-CB2C-E043-83E6-11F0564B6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CF004D7-56C9-BF43-8392-06394F44F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73" y="0"/>
            <a:ext cx="84588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21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7E798-2C56-DA48-ABA4-68733FFE6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B4C97-7082-0F49-BF20-28017556E1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9F6334-B677-B74D-BDB2-0257CA73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77" y="0"/>
            <a:ext cx="84626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94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69EDE-574D-F745-9BE4-2800A4451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338F0-A317-0B4A-B181-B68E91870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7F2E6ED-0CFB-5145-9A37-521420350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04" y="0"/>
            <a:ext cx="84449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0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83DA-8CCE-A949-A27D-49947AFF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8AFC5-BE95-B948-887D-CD6D4F3C6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9AA45-772D-E24B-9916-C4E62C3E4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03" y="0"/>
            <a:ext cx="85585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25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00B6-B6C7-1640-9911-7E68DE2C9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EDEDB-6076-A544-BEE8-89BCE7BE1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EF6C8F4-08F2-7547-A743-501E7EEA9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4" y="0"/>
            <a:ext cx="90849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69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B8D4A-3E6A-354B-A06D-F20DEFA7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F2AEA-4234-CB4E-A4F0-1113E7D00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4F139E3-0480-DE49-92BB-38F9242ED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77" y="0"/>
            <a:ext cx="84626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91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CC37-8453-154D-8B3D-9F738BEA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49A21-AE95-4743-AA47-741B42840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41C70E-EE65-A64C-8AB4-B0CC452B2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12" y="0"/>
            <a:ext cx="8663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5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4"/>
          <p:cNvCxnSpPr>
            <a:cxnSpLocks/>
          </p:cNvCxnSpPr>
          <p:nvPr/>
        </p:nvCxnSpPr>
        <p:spPr>
          <a:xfrm>
            <a:off x="2473775" y="2691850"/>
            <a:ext cx="14880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4"/>
          <p:cNvCxnSpPr>
            <a:cxnSpLocks/>
          </p:cNvCxnSpPr>
          <p:nvPr/>
        </p:nvCxnSpPr>
        <p:spPr>
          <a:xfrm>
            <a:off x="3071975" y="15792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4"/>
          <p:cNvCxnSpPr/>
          <p:nvPr/>
        </p:nvCxnSpPr>
        <p:spPr>
          <a:xfrm>
            <a:off x="3657225" y="1595875"/>
            <a:ext cx="467700" cy="768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14"/>
          <p:cNvCxnSpPr/>
          <p:nvPr/>
        </p:nvCxnSpPr>
        <p:spPr>
          <a:xfrm flipH="1">
            <a:off x="5076800" y="1562475"/>
            <a:ext cx="384000" cy="7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4"/>
          <p:cNvCxnSpPr>
            <a:cxnSpLocks/>
          </p:cNvCxnSpPr>
          <p:nvPr/>
        </p:nvCxnSpPr>
        <p:spPr>
          <a:xfrm>
            <a:off x="5255850" y="2691850"/>
            <a:ext cx="1414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4"/>
          <p:cNvCxnSpPr/>
          <p:nvPr/>
        </p:nvCxnSpPr>
        <p:spPr>
          <a:xfrm flipH="1">
            <a:off x="3674025" y="3048725"/>
            <a:ext cx="384000" cy="534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4"/>
          <p:cNvCxnSpPr/>
          <p:nvPr/>
        </p:nvCxnSpPr>
        <p:spPr>
          <a:xfrm>
            <a:off x="5110100" y="3032025"/>
            <a:ext cx="384000" cy="551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758CC358-0E76-464E-8BC4-44F002D825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8148574"/>
                  </p:ext>
                </p:extLst>
              </p:nvPr>
            </p:nvGraphicFramePr>
            <p:xfrm>
              <a:off x="3886920" y="2337160"/>
              <a:ext cx="1439486" cy="848904"/>
            </p:xfrm>
            <a:graphic>
              <a:graphicData uri="http://schemas.microsoft.com/office/powerpoint/2016/slidezoom">
                <pslz:sldZm>
                  <pslz:sldZmObj sldId="258" cId="0">
                    <pslz:zmPr id="{3399EC23-F37B-5143-96B7-BECBAD96EBD5}" imageType="cover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39486" cy="84890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58CC358-0E76-464E-8BC4-44F002D825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6920" y="2337160"/>
                <a:ext cx="1439486" cy="848904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1340D37F-0518-5349-BB82-6B327F17C0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2013858"/>
                  </p:ext>
                </p:extLst>
              </p:nvPr>
            </p:nvGraphicFramePr>
            <p:xfrm>
              <a:off x="5376146" y="858961"/>
              <a:ext cx="1319375" cy="784800"/>
            </p:xfrm>
            <a:graphic>
              <a:graphicData uri="http://schemas.microsoft.com/office/powerpoint/2016/slidezoom">
                <pslz:sldZm>
                  <pslz:sldZmObj sldId="260" cId="0">
                    <pslz:zmPr id="{994D717E-0B29-C24D-BF5A-3FD74A35BE04}" imageType="cover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19375" cy="7848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340D37F-0518-5349-BB82-6B327F17C0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6146" y="858961"/>
                <a:ext cx="1319375" cy="784800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B813A1A9-4285-804D-BE6D-2F8E31AF95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5981085"/>
                  </p:ext>
                </p:extLst>
              </p:nvPr>
            </p:nvGraphicFramePr>
            <p:xfrm>
              <a:off x="6546175" y="2342566"/>
              <a:ext cx="1358759" cy="784800"/>
            </p:xfrm>
            <a:graphic>
              <a:graphicData uri="http://schemas.microsoft.com/office/powerpoint/2016/slidezoom">
                <pslz:sldZm>
                  <pslz:sldZmObj sldId="261" cId="0">
                    <pslz:zmPr id="{5696AEDE-D8C9-FF47-A2A3-5ACEAA36A191}" imageType="cover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58759" cy="7848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813A1A9-4285-804D-BE6D-2F8E31AF95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6175" y="2342566"/>
                <a:ext cx="1358759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7ED61F7C-9493-BA49-A4F7-FF0A74074D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9300113"/>
                  </p:ext>
                </p:extLst>
              </p:nvPr>
            </p:nvGraphicFramePr>
            <p:xfrm>
              <a:off x="5376146" y="3515947"/>
              <a:ext cx="1432409" cy="847904"/>
            </p:xfrm>
            <a:graphic>
              <a:graphicData uri="http://schemas.microsoft.com/office/powerpoint/2016/slidezoom">
                <pslz:sldZm>
                  <pslz:sldZmObj sldId="262" cId="0">
                    <pslz:zmPr id="{EE0F45F4-D0C1-0145-A760-9A2DC1C9BE0E}" imageType="cover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32409" cy="84790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7ED61F7C-9493-BA49-A4F7-FF0A74074D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76146" y="3515947"/>
                <a:ext cx="1432409" cy="847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F9FDFBEA-6EED-5945-B1B3-C29E49792D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178819"/>
                  </p:ext>
                </p:extLst>
              </p:nvPr>
            </p:nvGraphicFramePr>
            <p:xfrm>
              <a:off x="2298761" y="3544554"/>
              <a:ext cx="1432408" cy="790690"/>
            </p:xfrm>
            <a:graphic>
              <a:graphicData uri="http://schemas.microsoft.com/office/powerpoint/2016/slidezoom">
                <pslz:sldZm>
                  <pslz:sldZmObj sldId="263" cId="0">
                    <pslz:zmPr id="{D694284A-865D-F643-92B4-9941ABA756D8}" imageType="cover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32408" cy="79069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accent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9FDFBEA-6EED-5945-B1B3-C29E49792D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8761" y="3544554"/>
                <a:ext cx="1432408" cy="79069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9" name="Slide Zoom 108">
                <a:extLst>
                  <a:ext uri="{FF2B5EF4-FFF2-40B4-BE49-F238E27FC236}">
                    <a16:creationId xmlns:a16="http://schemas.microsoft.com/office/drawing/2014/main" id="{890404D1-86D6-154F-86DA-76A3B53F4F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0733200"/>
                  </p:ext>
                </p:extLst>
              </p:nvPr>
            </p:nvGraphicFramePr>
            <p:xfrm>
              <a:off x="1165586" y="2404910"/>
              <a:ext cx="1346070" cy="678597"/>
            </p:xfrm>
            <a:graphic>
              <a:graphicData uri="http://schemas.microsoft.com/office/powerpoint/2016/slidezoom">
                <pslz:sldZm>
                  <pslz:sldZmObj sldId="265" cId="2457489236">
                    <pslz:zmPr id="{1F92BB2D-DBBA-124D-93C6-60056123B952}" imageType="cover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46070" cy="67859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9" name="Slide Zoom 10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890404D1-86D6-154F-86DA-76A3B53F4F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65586" y="2404910"/>
                <a:ext cx="1346070" cy="678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1" name="Slide Zoom 110">
                <a:extLst>
                  <a:ext uri="{FF2B5EF4-FFF2-40B4-BE49-F238E27FC236}">
                    <a16:creationId xmlns:a16="http://schemas.microsoft.com/office/drawing/2014/main" id="{95B68458-95FE-C649-9F91-C915AB3C7A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8035643"/>
                  </p:ext>
                </p:extLst>
              </p:nvPr>
            </p:nvGraphicFramePr>
            <p:xfrm>
              <a:off x="2399880" y="926463"/>
              <a:ext cx="1233595" cy="720615"/>
            </p:xfrm>
            <a:graphic>
              <a:graphicData uri="http://schemas.microsoft.com/office/powerpoint/2016/slidezoom">
                <pslz:sldZm>
                  <pslz:sldZmObj sldId="259" cId="0">
                    <pslz:zmPr id="{051B02BE-C519-F843-A585-96DF54F8B9DB}" imageType="cover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33595" cy="72061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1" name="Slide Zoom 110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95B68458-95FE-C649-9F91-C915AB3C7A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99880" y="926463"/>
                <a:ext cx="1233595" cy="72061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F354-FD41-9D4D-8BFD-9DA10028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07723-41EC-D54D-8726-9B333E6AF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8BCFB6-69CA-F345-87C1-D3DD9EAEE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" y="0"/>
            <a:ext cx="86786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29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811A9-E1FE-9F40-A580-406053B3C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4BCAB-BE1A-5F47-A8F5-F64AB155A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50907F-CDEF-F840-8338-7C703F7FC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49" y="0"/>
            <a:ext cx="84995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28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B1D77-3429-B648-B19C-623B211E7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A4D35-B007-904B-89AC-090C4FAD5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A0F9EB1-37B5-BC41-889F-C99F556ED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76" y="0"/>
            <a:ext cx="84664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85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173C-0B5A-B44D-84B7-2BA60CAC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7EB8F-FD7F-CC4C-8967-016DD82DC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07E94F-C74F-444C-8A6E-C76F3395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0" y="0"/>
            <a:ext cx="84203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13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7E29A-BB3A-2642-A0FC-0ABF4CE3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AF4E5-5420-AE4E-AC34-5C45D105A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9CADA8-9067-6D4F-B256-E244A457A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12" y="0"/>
            <a:ext cx="84529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55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56D41-FEDA-4542-85AE-BB3ED438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BFF8B-EB13-6548-AE58-88AABF8E2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CBF2FA-4CF0-A246-9E7B-C5D6DACE5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73" y="0"/>
            <a:ext cx="84374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62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06801-75C8-7D4F-897E-3A24BE84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39154-796E-DC49-8065-2EF733853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B08713-A5EF-3241-AEF1-BE1BA409C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8" y="0"/>
            <a:ext cx="84395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10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F3B4-B906-304F-AD60-4CE199A3A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5F1EE-5C78-6341-8688-529068628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E48A4E-A2DD-D548-9847-6AAEF0A83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19" y="0"/>
            <a:ext cx="84567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1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8D4DF-1DC5-3A4F-8D8A-DE8C3131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0F097-F351-0142-8321-97DF47505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72F8F4D-B166-AD4B-8C12-465B7700F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73" y="0"/>
            <a:ext cx="84374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16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BA0B-D237-3E43-9A7A-AF568565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33CB8-14BE-3C43-A608-1778044AC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645E18E-BA5A-FD4A-A3FE-F4130E2B0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01" y="0"/>
            <a:ext cx="84491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2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01800"/>
          </a:xfrm>
          <a:prstGeom prst="rect">
            <a:avLst/>
          </a:prstGeom>
          <a:solidFill>
            <a:srgbClr val="1C458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PROBLEM STATEMENT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dk1"/>
                </a:solidFill>
              </a:rPr>
              <a:t>Farmers are faced with new challenges and opportunities every day:</a:t>
            </a:r>
            <a:endParaRPr sz="1700" b="1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>
                <a:solidFill>
                  <a:schemeClr val="dk1"/>
                </a:solidFill>
              </a:rPr>
              <a:t>Organic products are very costly because of their small scale production and because chemicals are not used in the production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>
                <a:solidFill>
                  <a:schemeClr val="dk1"/>
                </a:solidFill>
              </a:rPr>
              <a:t>People are unaware about the authenticity of the organic products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>
                <a:solidFill>
                  <a:schemeClr val="dk1"/>
                </a:solidFill>
              </a:rPr>
              <a:t>Farmers are unable to foresee the demand for their production,Organic farmers are generally unaware of the best farming practices because organic farming is not yet very popular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>
                <a:solidFill>
                  <a:schemeClr val="dk1"/>
                </a:solidFill>
              </a:rPr>
              <a:t>Farmers don’t opt for organic farming because of their 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      financial instability</a:t>
            </a:r>
            <a:endParaRPr sz="170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5625" y="3056049"/>
            <a:ext cx="2085975" cy="19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311700" y="133600"/>
            <a:ext cx="8520600" cy="4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200"/>
              <a:t>  	</a:t>
            </a:r>
            <a:r>
              <a:rPr lang="en" sz="7200">
                <a:solidFill>
                  <a:srgbClr val="1C2C74"/>
                </a:solidFill>
              </a:rPr>
              <a:t>	 </a:t>
            </a:r>
            <a:r>
              <a:rPr lang="en" sz="6000" b="1">
                <a:solidFill>
                  <a:srgbClr val="1C2C74"/>
                </a:solidFill>
              </a:rPr>
              <a:t>THANK YOU !!</a:t>
            </a:r>
            <a:endParaRPr sz="6000" b="1">
              <a:solidFill>
                <a:srgbClr val="1C2C74"/>
              </a:solidFill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775" y="1820275"/>
            <a:ext cx="3020525" cy="30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725" y="1662750"/>
            <a:ext cx="2655100" cy="34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1700"/>
          </a:xfrm>
          <a:prstGeom prst="rect">
            <a:avLst/>
          </a:prstGeom>
          <a:solidFill>
            <a:srgbClr val="1C458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SOLUTION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>
                <a:solidFill>
                  <a:schemeClr val="dk1"/>
                </a:solidFill>
              </a:rPr>
              <a:t>Expert certified products are sold on the portal to the consumers directly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>
                <a:solidFill>
                  <a:schemeClr val="dk1"/>
                </a:solidFill>
              </a:rPr>
              <a:t>Government provide distributors to ensure the delivery of the organic crops 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>
                <a:solidFill>
                  <a:schemeClr val="dk1"/>
                </a:solidFill>
              </a:rPr>
              <a:t>Open forum that enables farmers to discuss/ask about the best farming practices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>
                <a:solidFill>
                  <a:schemeClr val="dk1"/>
                </a:solidFill>
              </a:rPr>
              <a:t>Farmers are provided the treatment for their health issues 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>
                <a:solidFill>
                  <a:schemeClr val="dk1"/>
                </a:solidFill>
              </a:rPr>
              <a:t>Government arrange for educational events for the farmers 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>
                <a:solidFill>
                  <a:schemeClr val="dk1"/>
                </a:solidFill>
              </a:rPr>
              <a:t>Farmers can view yearly trends for all the crops to forsee the demand of crops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>
                <a:solidFill>
                  <a:schemeClr val="dk1"/>
                </a:solidFill>
              </a:rPr>
              <a:t>Government will encourage organic farming by providing subsidies 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5" y="3643875"/>
            <a:ext cx="9525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113" y="3658150"/>
            <a:ext cx="67627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9175" y="3296663"/>
            <a:ext cx="1723125" cy="17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4836" y="3418286"/>
            <a:ext cx="1479900" cy="14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64600"/>
          </a:xfrm>
          <a:prstGeom prst="rect">
            <a:avLst/>
          </a:prstGeom>
          <a:solidFill>
            <a:srgbClr val="1C458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APPROACH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Clr>
                <a:schemeClr val="tx1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Generating requests</a:t>
            </a:r>
          </a:p>
          <a:p>
            <a:pPr marL="285750" indent="-285750">
              <a:spcAft>
                <a:spcPts val="1600"/>
              </a:spcAft>
              <a:buClr>
                <a:schemeClr val="tx1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Passing the request from one organization to the other </a:t>
            </a:r>
          </a:p>
          <a:p>
            <a:pPr marL="285750" indent="-285750">
              <a:spcAft>
                <a:spcPts val="1600"/>
              </a:spcAft>
              <a:buClr>
                <a:schemeClr val="tx1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Passing the request from one enterprise to the other </a:t>
            </a:r>
          </a:p>
          <a:p>
            <a:pPr marL="285750" indent="-285750">
              <a:spcAft>
                <a:spcPts val="1600"/>
              </a:spcAft>
              <a:buClr>
                <a:schemeClr val="tx1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Maintaining Work Queue and Work Request for a </a:t>
            </a:r>
          </a:p>
          <a:p>
            <a:pPr marL="0" indent="0">
              <a:spcAft>
                <a:spcPts val="1600"/>
              </a:spcAft>
              <a:buClr>
                <a:schemeClr val="tx1"/>
              </a:buClr>
              <a:buNone/>
            </a:pPr>
            <a:r>
              <a:rPr lang="en-US" dirty="0">
                <a:solidFill>
                  <a:schemeClr val="tx1"/>
                </a:solidFill>
              </a:rPr>
              <a:t>     </a:t>
            </a:r>
            <a:r>
              <a:rPr lang="en-US" dirty="0" err="1">
                <a:solidFill>
                  <a:schemeClr val="tx1"/>
                </a:solidFill>
              </a:rPr>
              <a:t>UserAccount</a:t>
            </a:r>
            <a:r>
              <a:rPr lang="en-US" dirty="0">
                <a:solidFill>
                  <a:schemeClr val="tx1"/>
                </a:solidFill>
              </a:rPr>
              <a:t> and Organization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F84C00B-7282-D94C-A7D0-A9095CE90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727" y="2321750"/>
            <a:ext cx="2440910" cy="23871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44300"/>
          </a:xfrm>
          <a:prstGeom prst="rect">
            <a:avLst/>
          </a:prstGeom>
          <a:solidFill>
            <a:srgbClr val="1C458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 CASE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l="1697" t="6242" r="31452" b="6816"/>
          <a:stretch/>
        </p:blipFill>
        <p:spPr>
          <a:xfrm>
            <a:off x="311700" y="744175"/>
            <a:ext cx="8520599" cy="429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84200"/>
          </a:xfrm>
          <a:prstGeom prst="rect">
            <a:avLst/>
          </a:prstGeom>
          <a:solidFill>
            <a:srgbClr val="1C458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DESIGN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84300"/>
            <a:ext cx="8722824" cy="46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8300"/>
          </a:xfrm>
          <a:prstGeom prst="rect">
            <a:avLst/>
          </a:prstGeom>
          <a:solidFill>
            <a:srgbClr val="1C458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WORK FLOW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311700" y="763600"/>
            <a:ext cx="8520600" cy="4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</a:pPr>
            <a:r>
              <a:rPr lang="en" sz="1400" dirty="0" err="1">
                <a:solidFill>
                  <a:srgbClr val="000000"/>
                </a:solidFill>
              </a:rPr>
              <a:t>OrganicCertificationWorkRequest</a:t>
            </a:r>
            <a:r>
              <a:rPr lang="en" sz="1400" dirty="0">
                <a:solidFill>
                  <a:srgbClr val="000000"/>
                </a:solidFill>
              </a:rPr>
              <a:t>                                 </a:t>
            </a:r>
            <a:r>
              <a:rPr lang="en" sz="1400" dirty="0" err="1">
                <a:solidFill>
                  <a:schemeClr val="dk1"/>
                </a:solidFill>
              </a:rPr>
              <a:t>FarmerEventsWorkRequest</a:t>
            </a:r>
            <a:r>
              <a:rPr lang="en" sz="1400" dirty="0">
                <a:solidFill>
                  <a:srgbClr val="000000"/>
                </a:solidFill>
              </a:rPr>
              <a:t>                           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  </a:t>
            </a:r>
            <a:endParaRPr sz="1400" dirty="0">
              <a:solidFill>
                <a:srgbClr val="000000"/>
              </a:solidFill>
            </a:endParaRPr>
          </a:p>
          <a:p>
            <a:pPr lvl="0" indent="-317500">
              <a:spcBef>
                <a:spcPts val="1600"/>
              </a:spcBef>
              <a:buClr>
                <a:srgbClr val="000000"/>
              </a:buClr>
              <a:buSzPts val="1400"/>
              <a:buChar char="❖"/>
            </a:pPr>
            <a:r>
              <a:rPr lang="en" sz="1400" dirty="0" err="1">
                <a:solidFill>
                  <a:srgbClr val="000000"/>
                </a:solidFill>
              </a:rPr>
              <a:t>FarmerCropWorkRequest</a:t>
            </a:r>
            <a:r>
              <a:rPr lang="en" sz="1400" dirty="0">
                <a:solidFill>
                  <a:srgbClr val="000000"/>
                </a:solidFill>
              </a:rPr>
              <a:t>   			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CustomerOrderWorkRequest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>
                <a:solidFill>
                  <a:srgbClr val="000000"/>
                </a:solidFill>
              </a:rPr>
              <a:t>		</a:t>
            </a:r>
            <a:endParaRPr sz="1400" dirty="0">
              <a:solidFill>
                <a:srgbClr val="000000"/>
              </a:solidFill>
            </a:endParaRPr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</a:pPr>
            <a:r>
              <a:rPr lang="en" sz="1400" dirty="0" err="1">
                <a:solidFill>
                  <a:srgbClr val="000000"/>
                </a:solidFill>
              </a:rPr>
              <a:t>FarmerTreatmentWorkRequest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</a:pPr>
            <a:r>
              <a:rPr lang="en" sz="1400" dirty="0" err="1">
                <a:solidFill>
                  <a:srgbClr val="000000"/>
                </a:solidFill>
              </a:rPr>
              <a:t>FarmerSubsidyWorkRequest</a:t>
            </a:r>
            <a:endParaRPr sz="1400" dirty="0">
              <a:solidFill>
                <a:srgbClr val="000000"/>
              </a:solidFill>
            </a:endParaRPr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13716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rgbClr val="000000"/>
              </a:solidFill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633925" y="1210125"/>
            <a:ext cx="1253400" cy="374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Farmer</a:t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2828750" y="1210125"/>
            <a:ext cx="1253400" cy="374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Expert</a:t>
            </a:r>
            <a:endParaRPr/>
          </a:p>
        </p:txBody>
      </p:sp>
      <p:cxnSp>
        <p:nvCxnSpPr>
          <p:cNvPr id="121" name="Google Shape;121;p20"/>
          <p:cNvCxnSpPr>
            <a:stCxn id="119" idx="3"/>
            <a:endCxn id="120" idx="1"/>
          </p:cNvCxnSpPr>
          <p:nvPr/>
        </p:nvCxnSpPr>
        <p:spPr>
          <a:xfrm>
            <a:off x="1887325" y="1397475"/>
            <a:ext cx="94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20"/>
          <p:cNvSpPr/>
          <p:nvPr/>
        </p:nvSpPr>
        <p:spPr>
          <a:xfrm>
            <a:off x="633925" y="2117800"/>
            <a:ext cx="1253400" cy="374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Farmer</a:t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2828750" y="2117800"/>
            <a:ext cx="1253400" cy="374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</a:t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2828750" y="3025475"/>
            <a:ext cx="1253400" cy="374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Doctor</a:t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633925" y="3933150"/>
            <a:ext cx="1253400" cy="374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Farmer</a:t>
            </a:r>
            <a:endParaRPr/>
          </a:p>
        </p:txBody>
      </p:sp>
      <p:cxnSp>
        <p:nvCxnSpPr>
          <p:cNvPr id="126" name="Google Shape;126;p20"/>
          <p:cNvCxnSpPr>
            <a:stCxn id="122" idx="3"/>
            <a:endCxn id="123" idx="1"/>
          </p:cNvCxnSpPr>
          <p:nvPr/>
        </p:nvCxnSpPr>
        <p:spPr>
          <a:xfrm>
            <a:off x="1887325" y="2305150"/>
            <a:ext cx="94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7" name="Google Shape;127;p20"/>
          <p:cNvSpPr/>
          <p:nvPr/>
        </p:nvSpPr>
        <p:spPr>
          <a:xfrm>
            <a:off x="633925" y="3025475"/>
            <a:ext cx="1253400" cy="374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Farmer</a:t>
            </a:r>
            <a:endParaRPr/>
          </a:p>
        </p:txBody>
      </p:sp>
      <p:cxnSp>
        <p:nvCxnSpPr>
          <p:cNvPr id="128" name="Google Shape;128;p20"/>
          <p:cNvCxnSpPr>
            <a:stCxn id="127" idx="3"/>
            <a:endCxn id="124" idx="1"/>
          </p:cNvCxnSpPr>
          <p:nvPr/>
        </p:nvCxnSpPr>
        <p:spPr>
          <a:xfrm>
            <a:off x="1887325" y="3212825"/>
            <a:ext cx="94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" name="Google Shape;129;p20"/>
          <p:cNvSpPr/>
          <p:nvPr/>
        </p:nvSpPr>
        <p:spPr>
          <a:xfrm>
            <a:off x="2828750" y="3933150"/>
            <a:ext cx="1253400" cy="374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Officer</a:t>
            </a:r>
            <a:endParaRPr/>
          </a:p>
        </p:txBody>
      </p:sp>
      <p:cxnSp>
        <p:nvCxnSpPr>
          <p:cNvPr id="130" name="Google Shape;130;p20"/>
          <p:cNvCxnSpPr>
            <a:stCxn id="125" idx="3"/>
            <a:endCxn id="129" idx="1"/>
          </p:cNvCxnSpPr>
          <p:nvPr/>
        </p:nvCxnSpPr>
        <p:spPr>
          <a:xfrm>
            <a:off x="1887325" y="4120500"/>
            <a:ext cx="94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20"/>
          <p:cNvSpPr/>
          <p:nvPr/>
        </p:nvSpPr>
        <p:spPr>
          <a:xfrm>
            <a:off x="5129100" y="1210250"/>
            <a:ext cx="1095000" cy="374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Officer</a:t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7271050" y="1195700"/>
            <a:ext cx="1095000" cy="374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Farmer</a:t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5129100" y="2117800"/>
            <a:ext cx="1095000" cy="374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</a:t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7271050" y="2117800"/>
            <a:ext cx="1095000" cy="374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Farmer</a:t>
            </a:r>
            <a:endParaRPr/>
          </a:p>
        </p:txBody>
      </p:sp>
      <p:cxnSp>
        <p:nvCxnSpPr>
          <p:cNvPr id="135" name="Google Shape;135;p20"/>
          <p:cNvCxnSpPr>
            <a:stCxn id="131" idx="3"/>
            <a:endCxn id="132" idx="1"/>
          </p:cNvCxnSpPr>
          <p:nvPr/>
        </p:nvCxnSpPr>
        <p:spPr>
          <a:xfrm rot="10800000" flipH="1">
            <a:off x="6224100" y="1383200"/>
            <a:ext cx="10470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20"/>
          <p:cNvCxnSpPr>
            <a:stCxn id="133" idx="3"/>
            <a:endCxn id="134" idx="1"/>
          </p:cNvCxnSpPr>
          <p:nvPr/>
        </p:nvCxnSpPr>
        <p:spPr>
          <a:xfrm>
            <a:off x="6224100" y="2305150"/>
            <a:ext cx="104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64600"/>
          </a:xfrm>
          <a:prstGeom prst="rect">
            <a:avLst/>
          </a:prstGeom>
          <a:solidFill>
            <a:srgbClr val="1C458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KEY SCREENSHOTS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Picture 2" descr="A group of people in a field&#10;&#10;Description automatically generated">
            <a:extLst>
              <a:ext uri="{FF2B5EF4-FFF2-40B4-BE49-F238E27FC236}">
                <a16:creationId xmlns:a16="http://schemas.microsoft.com/office/drawing/2014/main" id="{FF68D6F1-5323-2E43-8DCE-3315F1ECC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4600"/>
            <a:ext cx="9144000" cy="427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8923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11599</TotalTime>
  <Words>256</Words>
  <Application>Microsoft Macintosh PowerPoint</Application>
  <PresentationFormat>On-screen Show (16:9)</PresentationFormat>
  <Paragraphs>51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Wingdings</vt:lpstr>
      <vt:lpstr>Simple Light</vt:lpstr>
      <vt:lpstr>PowerPoint Presentation</vt:lpstr>
      <vt:lpstr>PowerPoint Presentation</vt:lpstr>
      <vt:lpstr>PROBLEM STATEMENT</vt:lpstr>
      <vt:lpstr>SOLUTION</vt:lpstr>
      <vt:lpstr>APPROACH</vt:lpstr>
      <vt:lpstr>USE CASE</vt:lpstr>
      <vt:lpstr>DESIGN</vt:lpstr>
      <vt:lpstr>WORK FLOW</vt:lpstr>
      <vt:lpstr>KEY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9</cp:revision>
  <dcterms:modified xsi:type="dcterms:W3CDTF">2019-12-16T03:45:13Z</dcterms:modified>
</cp:coreProperties>
</file>